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71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9AB12C-D6B0-4C77-B705-07B346D2485D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4ADB8A-695A-4F40-9115-9045A25521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it-IT" b="1" dirty="0" err="1" smtClean="0"/>
              <a:t>Marx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564904"/>
            <a:ext cx="1847850" cy="2476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Marx</a:t>
            </a:r>
            <a:r>
              <a:rPr lang="it-IT" b="1" dirty="0" smtClean="0"/>
              <a:t> e </a:t>
            </a:r>
            <a:r>
              <a:rPr lang="it-IT" b="1" dirty="0" err="1" smtClean="0"/>
              <a:t>Hegel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L’errore di </a:t>
            </a:r>
            <a:r>
              <a:rPr lang="it-IT" dirty="0" err="1" smtClean="0"/>
              <a:t>Hegel</a:t>
            </a:r>
            <a:r>
              <a:rPr lang="it-IT" dirty="0" smtClean="0"/>
              <a:t> è individuato nel suo “</a:t>
            </a:r>
            <a:r>
              <a:rPr lang="it-IT" b="1" dirty="0" smtClean="0">
                <a:solidFill>
                  <a:srgbClr val="FF0000"/>
                </a:solidFill>
              </a:rPr>
              <a:t>misticismo logico</a:t>
            </a:r>
            <a:r>
              <a:rPr lang="it-IT" dirty="0" smtClean="0"/>
              <a:t>”: </a:t>
            </a:r>
          </a:p>
          <a:p>
            <a:pPr lvl="1" algn="just"/>
            <a:r>
              <a:rPr lang="it-IT" dirty="0" err="1" smtClean="0"/>
              <a:t>Hegel</a:t>
            </a:r>
            <a:r>
              <a:rPr lang="it-IT" dirty="0" smtClean="0"/>
              <a:t> </a:t>
            </a:r>
            <a:r>
              <a:rPr lang="it-IT" b="1" dirty="0" smtClean="0"/>
              <a:t>capovolge il rapporto tra l’individuo concreto e l’universale astratto</a:t>
            </a:r>
            <a:r>
              <a:rPr lang="it-IT" dirty="0" smtClean="0"/>
              <a:t>: il primo diventa manifestazione del secondo.</a:t>
            </a:r>
          </a:p>
          <a:p>
            <a:pPr lvl="1" algn="just"/>
            <a:r>
              <a:rPr lang="it-IT" dirty="0" smtClean="0"/>
              <a:t>È “</a:t>
            </a:r>
            <a:r>
              <a:rPr lang="it-IT" i="1" dirty="0" smtClean="0"/>
              <a:t>misticismo</a:t>
            </a:r>
            <a:r>
              <a:rPr lang="it-IT" dirty="0" smtClean="0"/>
              <a:t>” perché compie medesimo rovesciamento che </a:t>
            </a:r>
            <a:r>
              <a:rPr lang="it-IT" dirty="0" err="1" smtClean="0"/>
              <a:t>Feuerbach</a:t>
            </a:r>
            <a:r>
              <a:rPr lang="it-IT" dirty="0" smtClean="0"/>
              <a:t> aveva rimproverato alla religione.</a:t>
            </a:r>
          </a:p>
          <a:p>
            <a:pPr lvl="1" algn="just">
              <a:buNone/>
            </a:pPr>
            <a:endParaRPr lang="it-IT" dirty="0" smtClean="0"/>
          </a:p>
          <a:p>
            <a:pPr algn="just"/>
            <a:r>
              <a:rPr lang="it-IT" i="1" dirty="0" smtClean="0"/>
              <a:t>«Come non è la religione che crea l’uomo, ma l’uomo che crea la religione, </a:t>
            </a:r>
            <a:r>
              <a:rPr lang="it-IT" i="1" u="sng" dirty="0" smtClean="0"/>
              <a:t>così non è la costituzione che crea il popolo, ma il popolo la costituzione.</a:t>
            </a:r>
            <a:r>
              <a:rPr lang="it-IT" i="1" dirty="0" smtClean="0"/>
              <a:t> »</a:t>
            </a:r>
            <a:endParaRPr lang="it-IT" dirty="0" smtClean="0"/>
          </a:p>
          <a:p>
            <a:pPr algn="just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L’esempio della frutta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 smtClean="0"/>
              <a:t>Per </a:t>
            </a:r>
            <a:r>
              <a:rPr lang="it-IT" dirty="0"/>
              <a:t>l’</a:t>
            </a:r>
            <a:r>
              <a:rPr lang="it-IT" b="1" dirty="0"/>
              <a:t>uomo comune</a:t>
            </a:r>
            <a:r>
              <a:rPr lang="it-IT" b="1" dirty="0" smtClean="0"/>
              <a:t>:</a:t>
            </a:r>
            <a:endParaRPr lang="it-IT" dirty="0"/>
          </a:p>
          <a:p>
            <a:pPr lvl="1"/>
            <a:r>
              <a:rPr lang="it-IT" dirty="0" smtClean="0"/>
              <a:t>esistono </a:t>
            </a:r>
            <a:r>
              <a:rPr lang="it-IT" dirty="0"/>
              <a:t>anzitutto i </a:t>
            </a:r>
            <a:r>
              <a:rPr lang="it-IT" b="1" dirty="0"/>
              <a:t>frutti concreti: mele, pere, susine </a:t>
            </a:r>
            <a:r>
              <a:rPr lang="it-IT" b="1" dirty="0" err="1" smtClean="0"/>
              <a:t>ecc…</a:t>
            </a:r>
            <a:endParaRPr lang="it-IT" dirty="0"/>
          </a:p>
          <a:p>
            <a:pPr lvl="1"/>
            <a:r>
              <a:rPr lang="it-IT" dirty="0" smtClean="0"/>
              <a:t>da </a:t>
            </a:r>
            <a:r>
              <a:rPr lang="it-IT" dirty="0"/>
              <a:t>questi si ricava l’astrazione “</a:t>
            </a:r>
            <a:r>
              <a:rPr lang="it-IT" b="1" dirty="0"/>
              <a:t>frutta”.</a:t>
            </a:r>
          </a:p>
          <a:p>
            <a:endParaRPr lang="it-IT" dirty="0"/>
          </a:p>
          <a:p>
            <a:r>
              <a:rPr lang="it-IT" dirty="0"/>
              <a:t>Per il </a:t>
            </a:r>
            <a:r>
              <a:rPr lang="it-IT" b="1" dirty="0"/>
              <a:t>filosofo </a:t>
            </a:r>
            <a:r>
              <a:rPr lang="it-IT" b="1" dirty="0" smtClean="0"/>
              <a:t>hegeliano:</a:t>
            </a:r>
            <a:endParaRPr lang="it-IT" dirty="0"/>
          </a:p>
          <a:p>
            <a:pPr lvl="1"/>
            <a:r>
              <a:rPr lang="it-IT" dirty="0" smtClean="0"/>
              <a:t>Ciò </a:t>
            </a:r>
            <a:r>
              <a:rPr lang="it-IT" dirty="0"/>
              <a:t>che esiste realmente è l’</a:t>
            </a:r>
            <a:r>
              <a:rPr lang="it-IT" b="1" dirty="0"/>
              <a:t>essenza“frutta” </a:t>
            </a:r>
            <a:endParaRPr lang="it-IT" dirty="0"/>
          </a:p>
          <a:p>
            <a:pPr lvl="1"/>
            <a:r>
              <a:rPr lang="it-IT" dirty="0" smtClean="0"/>
              <a:t>i </a:t>
            </a:r>
            <a:r>
              <a:rPr lang="it-IT" dirty="0"/>
              <a:t>singoli </a:t>
            </a:r>
            <a:r>
              <a:rPr lang="it-IT" b="1" dirty="0"/>
              <a:t>frutti </a:t>
            </a:r>
            <a:r>
              <a:rPr lang="it-IT" b="1" dirty="0" smtClean="0"/>
              <a:t>concreti non </a:t>
            </a:r>
            <a:r>
              <a:rPr lang="it-IT" b="1" dirty="0"/>
              <a:t>sono che transitorie determinazioni in cui vive l’unica vera sostanza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Hegel</a:t>
            </a:r>
            <a:r>
              <a:rPr lang="it-IT" b="1" dirty="0"/>
              <a:t> conservatore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Questa </a:t>
            </a:r>
            <a:r>
              <a:rPr lang="it-IT" dirty="0" smtClean="0"/>
              <a:t>posizione </a:t>
            </a:r>
            <a:r>
              <a:rPr lang="it-IT" dirty="0"/>
              <a:t>si traduce in </a:t>
            </a:r>
            <a:r>
              <a:rPr lang="it-IT" b="1" dirty="0" smtClean="0"/>
              <a:t>conservatorismo (o giustificazionismo):</a:t>
            </a:r>
            <a:endParaRPr lang="it-IT" dirty="0"/>
          </a:p>
          <a:p>
            <a:pPr lvl="1"/>
            <a:r>
              <a:rPr lang="it-IT" dirty="0" smtClean="0"/>
              <a:t>facendo </a:t>
            </a:r>
            <a:r>
              <a:rPr lang="it-IT" dirty="0"/>
              <a:t>del dato presente e concreto una manifestazione necessaria dell’idea, </a:t>
            </a:r>
            <a:r>
              <a:rPr lang="it-IT" dirty="0" err="1"/>
              <a:t>Hegel</a:t>
            </a:r>
            <a:r>
              <a:rPr lang="it-IT" dirty="0"/>
              <a:t> finisce col “</a:t>
            </a:r>
            <a:r>
              <a:rPr lang="it-IT" b="1" dirty="0"/>
              <a:t>santificarlo</a:t>
            </a:r>
            <a:r>
              <a:rPr lang="it-IT" b="1" dirty="0" smtClean="0"/>
              <a:t>”</a:t>
            </a:r>
            <a:r>
              <a:rPr lang="it-IT" dirty="0" smtClean="0"/>
              <a:t>...</a:t>
            </a:r>
            <a:endParaRPr lang="it-IT" dirty="0"/>
          </a:p>
          <a:p>
            <a:pPr lvl="1"/>
            <a:r>
              <a:rPr lang="it-IT" dirty="0" smtClean="0"/>
              <a:t>...</a:t>
            </a:r>
            <a:r>
              <a:rPr lang="it-IT" b="1" dirty="0" smtClean="0"/>
              <a:t> accettando </a:t>
            </a:r>
            <a:r>
              <a:rPr lang="it-IT" dirty="0" smtClean="0"/>
              <a:t>così</a:t>
            </a:r>
            <a:r>
              <a:rPr lang="it-IT" b="1" dirty="0" smtClean="0"/>
              <a:t> acriticamente l’ordine </a:t>
            </a:r>
            <a:r>
              <a:rPr lang="it-IT" b="1" dirty="0"/>
              <a:t>vigente (tutto ciò che esiste è giusto e razionale</a:t>
            </a:r>
            <a:r>
              <a:rPr lang="it-IT" b="1" dirty="0" smtClean="0"/>
              <a:t>).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dialettica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1600200"/>
            <a:ext cx="7241232" cy="391703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dirty="0"/>
          </a:p>
          <a:p>
            <a:pPr algn="just"/>
            <a:r>
              <a:rPr lang="it-IT" dirty="0" err="1"/>
              <a:t>Marx</a:t>
            </a:r>
            <a:r>
              <a:rPr lang="it-IT" dirty="0"/>
              <a:t> riconosce invece ad </a:t>
            </a:r>
            <a:r>
              <a:rPr lang="it-IT" dirty="0" err="1"/>
              <a:t>Hegel</a:t>
            </a:r>
            <a:r>
              <a:rPr lang="it-IT" dirty="0"/>
              <a:t> il </a:t>
            </a:r>
            <a:r>
              <a:rPr lang="it-IT" b="1" dirty="0" smtClean="0"/>
              <a:t>merito di </a:t>
            </a:r>
            <a:r>
              <a:rPr lang="it-IT" b="1" dirty="0"/>
              <a:t>aver introdotto la concezione </a:t>
            </a:r>
            <a:r>
              <a:rPr lang="it-IT" b="1" dirty="0" smtClean="0">
                <a:solidFill>
                  <a:srgbClr val="FF0000"/>
                </a:solidFill>
              </a:rPr>
              <a:t>dialettica</a:t>
            </a:r>
            <a:r>
              <a:rPr lang="it-IT" b="1" dirty="0" smtClean="0"/>
              <a:t> della </a:t>
            </a:r>
            <a:r>
              <a:rPr lang="it-IT" b="1" dirty="0"/>
              <a:t>realtà, </a:t>
            </a:r>
            <a:r>
              <a:rPr lang="it-IT" dirty="0"/>
              <a:t>riconoscendo l’importanza delle opposizioni</a:t>
            </a:r>
            <a:r>
              <a:rPr lang="it-IT" dirty="0" smtClean="0"/>
              <a:t>:</a:t>
            </a:r>
            <a:endParaRPr lang="it-IT" dirty="0"/>
          </a:p>
          <a:p>
            <a:pPr lvl="1" algn="just"/>
            <a:r>
              <a:rPr lang="it-IT" dirty="0" err="1" smtClean="0"/>
              <a:t>Hegel</a:t>
            </a:r>
            <a:r>
              <a:rPr lang="it-IT" dirty="0" smtClean="0"/>
              <a:t> </a:t>
            </a:r>
            <a:r>
              <a:rPr lang="it-IT" dirty="0"/>
              <a:t>però ha giocato più sulle </a:t>
            </a:r>
            <a:r>
              <a:rPr lang="it-IT" b="1" dirty="0"/>
              <a:t>opposizioni </a:t>
            </a:r>
            <a:r>
              <a:rPr lang="it-IT" b="1" dirty="0" smtClean="0"/>
              <a:t>concettuali </a:t>
            </a:r>
            <a:r>
              <a:rPr lang="it-IT" dirty="0" smtClean="0"/>
              <a:t>che </a:t>
            </a:r>
            <a:r>
              <a:rPr lang="it-IT" dirty="0"/>
              <a:t>su quelle </a:t>
            </a:r>
            <a:r>
              <a:rPr lang="it-IT" b="1" dirty="0">
                <a:solidFill>
                  <a:srgbClr val="FF0000"/>
                </a:solidFill>
              </a:rPr>
              <a:t>reali</a:t>
            </a:r>
            <a:r>
              <a:rPr lang="it-IT" b="1" dirty="0"/>
              <a:t> </a:t>
            </a:r>
            <a:endParaRPr lang="it-IT" dirty="0"/>
          </a:p>
          <a:p>
            <a:pPr lvl="1" algn="just"/>
            <a:r>
              <a:rPr lang="it-IT" dirty="0" smtClean="0"/>
              <a:t>ed </a:t>
            </a:r>
            <a:r>
              <a:rPr lang="it-IT" dirty="0"/>
              <a:t>ha cercato una </a:t>
            </a:r>
            <a:r>
              <a:rPr lang="it-IT" b="1" dirty="0"/>
              <a:t>troppo facile </a:t>
            </a:r>
            <a:r>
              <a:rPr lang="it-IT" b="1" dirty="0" smtClean="0"/>
              <a:t>mediazione tra </a:t>
            </a:r>
            <a:r>
              <a:rPr lang="it-IT" b="1" dirty="0"/>
              <a:t>gli opposti che nella realtà non conoscono sintesi, ma solo </a:t>
            </a:r>
            <a:r>
              <a:rPr lang="it-IT" b="1" dirty="0">
                <a:solidFill>
                  <a:srgbClr val="FF0000"/>
                </a:solidFill>
              </a:rPr>
              <a:t>lotta</a:t>
            </a:r>
            <a:r>
              <a:rPr lang="it-IT" b="1" dirty="0"/>
              <a:t> ed esclusione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Marx</a:t>
            </a:r>
            <a:r>
              <a:rPr lang="it-IT" b="1" dirty="0" smtClean="0"/>
              <a:t> e la Sinistra hegeliana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dirty="0"/>
              <a:t>La Sinistra hegeliana ha avuto per </a:t>
            </a:r>
            <a:r>
              <a:rPr lang="it-IT" dirty="0" err="1"/>
              <a:t>Marx</a:t>
            </a:r>
            <a:r>
              <a:rPr lang="it-IT" dirty="0"/>
              <a:t> il merito di </a:t>
            </a:r>
          </a:p>
          <a:p>
            <a:pPr lvl="1" algn="just"/>
            <a:r>
              <a:rPr lang="it-IT" dirty="0" smtClean="0"/>
              <a:t>trasformare </a:t>
            </a:r>
            <a:r>
              <a:rPr lang="it-IT" dirty="0"/>
              <a:t>l’idealismo in </a:t>
            </a:r>
            <a:r>
              <a:rPr lang="it-IT" b="1" dirty="0"/>
              <a:t>materialismo, </a:t>
            </a:r>
            <a:endParaRPr lang="it-IT" dirty="0"/>
          </a:p>
          <a:p>
            <a:pPr lvl="1" algn="just"/>
            <a:r>
              <a:rPr lang="it-IT" dirty="0" smtClean="0"/>
              <a:t>individuare </a:t>
            </a:r>
            <a:r>
              <a:rPr lang="it-IT" dirty="0"/>
              <a:t>le radici umane della </a:t>
            </a:r>
            <a:r>
              <a:rPr lang="it-IT" b="1" dirty="0"/>
              <a:t>religione, </a:t>
            </a:r>
            <a:endParaRPr lang="it-IT" dirty="0"/>
          </a:p>
          <a:p>
            <a:pPr lvl="1" algn="just"/>
            <a:r>
              <a:rPr lang="it-IT" dirty="0" smtClean="0"/>
              <a:t>esprimere </a:t>
            </a:r>
            <a:r>
              <a:rPr lang="it-IT" dirty="0"/>
              <a:t>in politica istanze </a:t>
            </a:r>
            <a:r>
              <a:rPr lang="it-IT" b="1" dirty="0"/>
              <a:t>democratiche.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Tuttavia </a:t>
            </a:r>
            <a:r>
              <a:rPr lang="it-IT" dirty="0"/>
              <a:t>i giovani hegeliani, nonostante la loro </a:t>
            </a:r>
            <a:r>
              <a:rPr lang="it-IT" b="1" dirty="0"/>
              <a:t>intenzione rivoluzionaria, </a:t>
            </a:r>
            <a:r>
              <a:rPr lang="it-IT" dirty="0" smtClean="0"/>
              <a:t>non si battono sul piano della realtà, ma su quello delle </a:t>
            </a:r>
            <a:r>
              <a:rPr lang="it-IT" b="1" dirty="0" smtClean="0"/>
              <a:t>idee.</a:t>
            </a:r>
            <a:endParaRPr lang="it-IT" b="1" dirty="0"/>
          </a:p>
          <a:p>
            <a:pPr algn="just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Come liberare l’uomo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Gli hegeliani sono convinti che per liberare l’uomo basti un </a:t>
            </a:r>
            <a:r>
              <a:rPr lang="it-IT" b="1" dirty="0"/>
              <a:t>cambiamento di </a:t>
            </a:r>
            <a:r>
              <a:rPr lang="it-IT" b="1" dirty="0" smtClean="0"/>
              <a:t>idee</a:t>
            </a:r>
            <a:endParaRPr lang="it-IT" dirty="0"/>
          </a:p>
          <a:p>
            <a:pPr lvl="1"/>
            <a:r>
              <a:rPr lang="it-IT" dirty="0" smtClean="0"/>
              <a:t>Ad </a:t>
            </a:r>
            <a:r>
              <a:rPr lang="it-IT" dirty="0"/>
              <a:t>esempio: per superare la </a:t>
            </a:r>
            <a:r>
              <a:rPr lang="it-IT" b="1" dirty="0" smtClean="0"/>
              <a:t>religione basta capire che </a:t>
            </a:r>
            <a:r>
              <a:rPr lang="it-IT" b="1" dirty="0"/>
              <a:t>essa è un prodotto dell’uomo.</a:t>
            </a:r>
          </a:p>
          <a:p>
            <a:endParaRPr lang="it-IT" dirty="0"/>
          </a:p>
          <a:p>
            <a:r>
              <a:rPr lang="it-IT" dirty="0" smtClean="0"/>
              <a:t>In </a:t>
            </a:r>
            <a:r>
              <a:rPr lang="it-IT" dirty="0"/>
              <a:t>realtà con le loro </a:t>
            </a:r>
            <a:r>
              <a:rPr lang="it-IT" b="1" dirty="0"/>
              <a:t>frasi </a:t>
            </a:r>
            <a:r>
              <a:rPr lang="it-IT" b="1" dirty="0" smtClean="0"/>
              <a:t>rivoluzionarie combattono </a:t>
            </a:r>
            <a:r>
              <a:rPr lang="it-IT" b="1" dirty="0"/>
              <a:t>solo </a:t>
            </a:r>
            <a:r>
              <a:rPr lang="it-IT" b="1" dirty="0" smtClean="0"/>
              <a:t>altre frasi</a:t>
            </a:r>
            <a:r>
              <a:rPr lang="it-IT" b="1" dirty="0"/>
              <a:t>, non </a:t>
            </a:r>
            <a:r>
              <a:rPr lang="it-IT" b="1" dirty="0" smtClean="0"/>
              <a:t>si battono contro </a:t>
            </a:r>
            <a:r>
              <a:rPr lang="it-IT" b="1" dirty="0"/>
              <a:t>il mondo reale di cui quelle frasi sono riflesso.</a:t>
            </a:r>
          </a:p>
          <a:p>
            <a:endParaRPr lang="it-IT" dirty="0"/>
          </a:p>
          <a:p>
            <a:r>
              <a:rPr lang="it-IT" dirty="0" smtClean="0"/>
              <a:t>La </a:t>
            </a:r>
            <a:r>
              <a:rPr lang="it-IT" dirty="0"/>
              <a:t>liberazione dell’uomo è un </a:t>
            </a:r>
            <a:r>
              <a:rPr lang="it-IT" b="1" dirty="0"/>
              <a:t>atto storico, non ideale.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/>
              <a:t>“Poiché </a:t>
            </a:r>
            <a:r>
              <a:rPr lang="it-IT" dirty="0"/>
              <a:t>questi giovani hegeliani considerano le rappresentazioni, i pensieri, i concetti, e in genere i prodotti della coscienza da loro fatta autonoma, come le vere catene degli uomini, [..] s’intende facilmente che i Giovani hegeliani devono combattere soltanto contro queste illusioni della coscienza. […] Nonostante le loro frasi che, secondo loro “scuotono il mondo”, gli ideologici giovani-hegeliani sono i più grandi conservatori. I più giovani tra loro hanno trovato l’espressione giusta per la loro attività, affermando di combattere soltanto contro delle “frasi”. </a:t>
            </a:r>
            <a:r>
              <a:rPr lang="it-IT" b="1" dirty="0"/>
              <a:t>Dimenticano soltanto che a queste frasi essi stessi non oppongono altro che frasi</a:t>
            </a:r>
            <a:r>
              <a:rPr lang="it-IT" dirty="0"/>
              <a:t>, […]. </a:t>
            </a:r>
            <a:r>
              <a:rPr lang="it-IT" dirty="0" smtClean="0"/>
              <a:t>A </a:t>
            </a:r>
            <a:r>
              <a:rPr lang="it-IT" dirty="0"/>
              <a:t>nessuno di questi filosofi è venuto in mente di ricercare il nesso esistente tra la filosofia tedesca e la realtà tedesca, il nesso tra la loro critica e il loro proprio ambiente materiale</a:t>
            </a:r>
            <a:r>
              <a:rPr lang="it-IT" dirty="0" smtClean="0"/>
              <a:t>.”</a:t>
            </a:r>
            <a:endParaRPr lang="it-IT" dirty="0"/>
          </a:p>
          <a:p>
            <a:pPr algn="r">
              <a:buNone/>
            </a:pPr>
            <a:r>
              <a:rPr lang="it-IT" i="1" dirty="0"/>
              <a:t>L’Ideologia Tedesca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dirty="0" smtClean="0"/>
          </a:p>
          <a:p>
            <a:pPr algn="r">
              <a:buNone/>
            </a:pPr>
            <a:endParaRPr lang="it-IT" i="1" smtClean="0"/>
          </a:p>
          <a:p>
            <a:pPr algn="r">
              <a:buNone/>
            </a:pPr>
            <a:r>
              <a:rPr lang="it-IT" i="1" smtClean="0"/>
              <a:t>Un </a:t>
            </a:r>
            <a:r>
              <a:rPr lang="it-IT" i="1" dirty="0" smtClean="0"/>
              <a:t>grazie al prof. Roberto Mastri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1">
      <a:dk1>
        <a:sysClr val="windowText" lastClr="000000"/>
      </a:dk1>
      <a:lt1>
        <a:sysClr val="window" lastClr="FFFFFF"/>
      </a:lt1>
      <a:dk2>
        <a:srgbClr val="FF000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524</Words>
  <Application>Microsoft Office PowerPoint</Application>
  <PresentationFormat>Presentazione su schermo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Loggia</vt:lpstr>
      <vt:lpstr>Marx</vt:lpstr>
      <vt:lpstr>Marx e Hegel</vt:lpstr>
      <vt:lpstr>L’esempio della frutta</vt:lpstr>
      <vt:lpstr>Hegel conservatore</vt:lpstr>
      <vt:lpstr>La dialettica</vt:lpstr>
      <vt:lpstr>Marx e la Sinistra hegeliana</vt:lpstr>
      <vt:lpstr>Come liberare l’uomo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</dc:title>
  <dc:creator>simone</dc:creator>
  <cp:lastModifiedBy>simone</cp:lastModifiedBy>
  <cp:revision>8</cp:revision>
  <dcterms:created xsi:type="dcterms:W3CDTF">2013-01-07T14:06:56Z</dcterms:created>
  <dcterms:modified xsi:type="dcterms:W3CDTF">2013-01-08T12:26:47Z</dcterms:modified>
</cp:coreProperties>
</file>